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55"/>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291" r:id="rId43"/>
    <p:sldId id="331" r:id="rId44"/>
    <p:sldId id="339" r:id="rId45"/>
    <p:sldId id="340" r:id="rId46"/>
    <p:sldId id="292" r:id="rId47"/>
    <p:sldId id="333" r:id="rId48"/>
    <p:sldId id="334" r:id="rId49"/>
    <p:sldId id="335" r:id="rId50"/>
    <p:sldId id="336" r:id="rId51"/>
    <p:sldId id="337" r:id="rId52"/>
    <p:sldId id="338" r:id="rId53"/>
    <p:sldId id="3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80"/>
  </p:normalViewPr>
  <p:slideViewPr>
    <p:cSldViewPr snapToGrid="0" snapToObjects="1" showGuides="1">
      <p:cViewPr varScale="1">
        <p:scale>
          <a:sx n="84" d="100"/>
          <a:sy n="84" d="100"/>
        </p:scale>
        <p:origin x="200" y="96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 Decision Trees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2081048"/>
            <a:ext cx="7869993" cy="4319752"/>
          </a:xfrm>
          <a:prstGeom prst="rect">
            <a:avLst/>
          </a:prstGeom>
        </p:spPr>
      </p:pic>
    </p:spTree>
    <p:extLst>
      <p:ext uri="{BB962C8B-B14F-4D97-AF65-F5344CB8AC3E}">
        <p14:creationId xmlns:p14="http://schemas.microsoft.com/office/powerpoint/2010/main" val="54178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 </a:t>
            </a:r>
          </a:p>
          <a:p>
            <a:pPr marL="1085820" lvl="1" indent="-342900">
              <a:spcAft>
                <a:spcPts val="1800"/>
              </a:spcAft>
              <a:buFont typeface="Arial" charset="0"/>
              <a:buChar char="•"/>
            </a:pPr>
            <a:r>
              <a:rPr lang="en-US" dirty="0"/>
              <a:t>branching in the next level is determined by attribute value </a:t>
            </a:r>
          </a:p>
          <a:p>
            <a:pPr marL="1085820" lvl="1" indent="-342900">
              <a:spcAft>
                <a:spcPts val="1800"/>
              </a:spcAft>
              <a:buFont typeface="Arial" charset="0"/>
              <a:buChar char="•"/>
            </a:pPr>
            <a:r>
              <a:rPr lang="en-US" dirty="0"/>
              <a:t>leaf nodes represent class assignments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i="1" dirty="0"/>
              <a:t>axis aligned lines </a:t>
            </a:r>
            <a:r>
              <a:rPr lang="en-US" sz="2400" dirty="0"/>
              <a:t>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833415" y="1177758"/>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means:</a:t>
            </a:r>
          </a:p>
          <a:p>
            <a:pPr marL="342900" indent="-342900">
              <a:spcAft>
                <a:spcPts val="1800"/>
              </a:spcAft>
              <a:buFont typeface="Arial" charset="0"/>
              <a:buChar char="•"/>
            </a:pPr>
            <a:r>
              <a:rPr lang="en-US" dirty="0"/>
              <a:t>to produce an </a:t>
            </a:r>
            <a:r>
              <a:rPr lang="en-US" b="1" i="1" dirty="0"/>
              <a:t>optimal</a:t>
            </a:r>
            <a:r>
              <a:rPr lang="en-US" dirty="0"/>
              <a:t> partition of the feature space with axis-aligned linear boundaries, </a:t>
            </a:r>
          </a:p>
          <a:p>
            <a:pPr marL="342900" indent="-342900">
              <a:spcAft>
                <a:spcPts val="1800"/>
              </a:spcAft>
              <a:buFont typeface="Arial" charset="0"/>
              <a:buChar char="•"/>
            </a:pPr>
            <a:r>
              <a:rPr lang="en-US" dirty="0"/>
              <a:t>wherein each region is given a class label based on the </a:t>
            </a:r>
            <a:r>
              <a:rPr lang="en-US" b="1" dirty="0"/>
              <a:t>largest class </a:t>
            </a:r>
            <a:r>
              <a:rPr lang="en-US" dirty="0"/>
              <a:t>of the training points in that region (</a:t>
            </a:r>
            <a:r>
              <a:rPr lang="en-US" dirty="0" err="1"/>
              <a:t>bayes’</a:t>
            </a:r>
            <a:r>
              <a:rPr lang="en-US" dirty="0"/>
              <a:t>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a:spcAft>
                <a:spcPts val="1800"/>
              </a:spcAft>
            </a:pPr>
            <a:r>
              <a:rPr lang="en-US" dirty="0"/>
              <a:t>Text Reading: Section 8.1, p. 303-314.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1796" b="-898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2988288" y="4328160"/>
            <a:ext cx="5363893" cy="577650"/>
          </a:xfrm>
          <a:prstGeom prst="rect">
            <a:avLst/>
          </a:prstGeom>
        </p:spPr>
      </p:pic>
    </p:spTree>
    <p:extLst>
      <p:ext uri="{BB962C8B-B14F-4D97-AF65-F5344CB8AC3E}">
        <p14:creationId xmlns:p14="http://schemas.microsoft.com/office/powerpoint/2010/main" val="58341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a:t>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t> that minimizes the average classification error over the two regions, weighted by the population of the regions: </a:t>
                </a:r>
              </a:p>
              <a:p>
                <a:pPr>
                  <a:spcAft>
                    <a:spcPts val="600"/>
                  </a:spcAft>
                </a:pPr>
                <a:endParaRPr lang="en-US" sz="3400" dirty="0"/>
              </a:p>
              <a:p>
                <a:pPr>
                  <a:spcAft>
                    <a:spcPts val="6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𝑅</m:t>
                        </m:r>
                      </m:e>
                      <m:sub>
                        <m:r>
                          <a:rPr lang="en-US" i="1">
                            <a:latin typeface="Cambria Math" charset="0"/>
                          </a:rPr>
                          <m:t>𝑖</m:t>
                        </m:r>
                      </m:sub>
                    </m:sSub>
                  </m:oMath>
                </a14:m>
                <a:r>
                  <a:rPr lang="en-US" dirty="0"/>
                  <a:t>. </a:t>
                </a:r>
              </a:p>
              <a:p>
                <a:pPr>
                  <a:spcAft>
                    <a:spcPts val="6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a:blip r:embed="rId2"/>
                <a:stretch>
                  <a:fillRect l="-1104" t="-2395" b="-347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t>
                </a:r>
                <a14:m>
                  <m:oMath xmlns:m="http://schemas.openxmlformats.org/officeDocument/2006/math">
                    <m:r>
                      <a:rPr lang="en-US" b="0" i="1" smtClean="0">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oMath>
                </a14:m>
                <a:r>
                  <a:rPr lang="en-US" dirty="0"/>
                  <a:t>. This metric is called the </a:t>
                </a:r>
                <a:r>
                  <a:rPr lang="en-US" b="1" i="1" dirty="0"/>
                  <a:t>Gini Index</a:t>
                </a:r>
                <a:r>
                  <a:rPr lang="en-US" dirty="0"/>
                  <a:t>: </a:t>
                </a:r>
              </a:p>
              <a:p>
                <a:pPr>
                  <a:spcAft>
                    <a:spcPts val="1200"/>
                  </a:spcAft>
                </a:pP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1229" t="-2994" r="-1351"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65859" y="4179558"/>
            <a:ext cx="3987800" cy="673100"/>
          </a:xfrm>
          <a:prstGeom prst="rect">
            <a:avLst/>
          </a:prstGeom>
        </p:spPr>
      </p:pic>
    </p:spTree>
    <p:extLst>
      <p:ext uri="{BB962C8B-B14F-4D97-AF65-F5344CB8AC3E}">
        <p14:creationId xmlns:p14="http://schemas.microsoft.com/office/powerpoint/2010/main" val="64954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a:t>The last metric for evaluating the quality of a split is motivated by metrics of uncertainty in information theory. </a:t>
                </a:r>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860" b="-1383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dirty="0"/>
              <a:t>Recall:</a:t>
            </a:r>
          </a:p>
          <a:p>
            <a:pPr marL="523875"/>
            <a:r>
              <a:rPr lang="en-US" b="1" dirty="0"/>
              <a:t>l</a:t>
            </a:r>
            <a:r>
              <a:rPr lang="en-US" sz="2400" b="1" dirty="0"/>
              <a:t>ogistic regression </a:t>
            </a:r>
            <a:r>
              <a:rPr lang="en-US" sz="2400" dirty="0"/>
              <a:t>for classification works best when the classes are well-separated in the feature 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2987145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by: </a:t>
            </a:r>
          </a:p>
          <a:p>
            <a:pPr>
              <a:spcAft>
                <a:spcPts val="600"/>
              </a:spcAft>
            </a:pPr>
            <a:r>
              <a:rPr lang="en-US" dirty="0"/>
              <a:t>Higher 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3982082" y="2780726"/>
            <a:ext cx="3900787" cy="709234"/>
          </a:xfrm>
          <a:prstGeom prst="rect">
            <a:avLst/>
          </a:prstGeom>
        </p:spPr>
      </p:pic>
    </p:spTree>
    <p:extLst>
      <p:ext uri="{BB962C8B-B14F-4D97-AF65-F5344CB8AC3E}">
        <p14:creationId xmlns:p14="http://schemas.microsoft.com/office/powerpoint/2010/main" val="140732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dirty="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baseline="30000" dirty="0" err="1"/>
                  <a:t>th</a:t>
                </a:r>
                <a:r>
                  <a:rPr lang="en-US" dirty="0"/>
                  <a:t>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600"/>
                  </a:spcAft>
                </a:pPr>
                <a:r>
                  <a:rPr lang="en-US" dirty="0"/>
                  <a:t>We can assess the quality of this split by measuring the entropy of the class distribution in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a:t> 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a:blip r:embed="rId2"/>
                <a:stretch>
                  <a:fillRect l="-1229" t="-913" r="-1474" b="-15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794000" y="409570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594360" y="983807"/>
            <a:ext cx="10794663" cy="2111143"/>
          </a:xfrm>
        </p:spPr>
        <p:txBody>
          <a:bodyPr/>
          <a:lstStyle/>
          <a:p>
            <a:pPr>
              <a:spcAft>
                <a:spcPts val="400"/>
              </a:spcAft>
            </a:pPr>
            <a:r>
              <a:rPr lang="en-US" sz="2400" dirty="0"/>
              <a:t>We make some observations about our models: </a:t>
            </a:r>
          </a:p>
          <a:p>
            <a:pPr marL="342900" indent="-342900">
              <a:spcAft>
                <a:spcPts val="400"/>
              </a:spcAft>
              <a:buFont typeface="Arial" panose="020B0604020202020204" pitchFamily="34" charset="0"/>
              <a:buChar char="•"/>
            </a:pPr>
            <a:r>
              <a:rPr lang="en-US" sz="2400" b="1" dirty="0"/>
              <a:t>(Bias) </a:t>
            </a:r>
            <a:r>
              <a:rPr lang="en-US" sz="24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400" b="1" dirty="0"/>
              <a:t>(Bias) </a:t>
            </a:r>
            <a:r>
              <a:rPr lang="en-US" sz="24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400" b="1" dirty="0"/>
              <a:t>(Variance) </a:t>
            </a:r>
            <a:r>
              <a:rPr lang="en-US" sz="24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400" b="1" dirty="0"/>
              <a:t>(Variance) </a:t>
            </a:r>
            <a:r>
              <a:rPr lang="en-US" sz="2400" dirty="0"/>
              <a:t>Trees of high depth are sensitive to perturbations in the training data, especially to changes in the boundary points. </a:t>
            </a:r>
          </a:p>
          <a:p>
            <a:pPr>
              <a:spcAft>
                <a:spcPts val="400"/>
              </a:spcAft>
            </a:pPr>
            <a:r>
              <a:rPr lang="en-US" sz="2400" dirty="0"/>
              <a:t>Not surprisingly, complex trees have low bias (able to capture more complex geometry in the data) but high variance (can over fit). Complex trees are also harder to interpret and more computationally expensive to train. </a:t>
            </a:r>
            <a:endParaRPr lang="en-US" sz="24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marL="342900" indent="-342900">
              <a:spcAft>
                <a:spcPts val="1200"/>
              </a:spcAft>
              <a:buFont typeface="Arial" panose="020B0604020202020204" pitchFamily="34" charset="0"/>
              <a:buChar char="•"/>
            </a:pPr>
            <a:r>
              <a:rPr lang="en-US" dirty="0"/>
              <a:t>Don’t split a region if all instances in the region belong to the same class .</a:t>
            </a:r>
          </a:p>
          <a:p>
            <a:pPr marL="342900" indent="-342900">
              <a:spcAft>
                <a:spcPts val="1200"/>
              </a:spcAft>
              <a:buFont typeface="Arial" panose="020B0604020202020204" pitchFamily="34" charset="0"/>
              <a:buChar char="•"/>
            </a:pPr>
            <a:r>
              <a:rPr lang="en-US" dirty="0"/>
              <a:t>Don’t split a region if the number of instances in the sub-region will fall below pre-defined threshold. </a:t>
            </a:r>
          </a:p>
          <a:p>
            <a:pPr marL="342900" indent="-342900">
              <a:spcAft>
                <a:spcPts val="1200"/>
              </a:spcAft>
              <a:buFont typeface="Arial" panose="020B0604020202020204" pitchFamily="34" charset="0"/>
              <a:buChar char="•"/>
            </a:pPr>
            <a:r>
              <a:rPr lang="en-US" dirty="0"/>
              <a:t>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281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Gain(R)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101773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1" y="1032641"/>
            <a:ext cx="10040775" cy="5029200"/>
          </a:xfrm>
          <a:prstGeom prst="rect">
            <a:avLst/>
          </a:prstGeom>
        </p:spPr>
      </p:pic>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H="1">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8544910" y="3547241"/>
            <a:ext cx="2410266" cy="2396359"/>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1102654" y="4652618"/>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1102654" y="4652618"/>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1102655" y="4652618"/>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500"/>
                  </a:spcAft>
                </a:pPr>
                <a:r>
                  <a:rPr lang="en-US" dirty="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a:ea typeface="Cambria Math" charset="0"/>
                  <a:cs typeface="Cambria Math" charset="0"/>
                </a:endParaRPr>
              </a:p>
              <a:p>
                <a:pPr>
                  <a:spcBef>
                    <a:spcPts val="624"/>
                  </a:spcBef>
                  <a:spcAft>
                    <a:spcPts val="2700"/>
                  </a:spcAft>
                </a:pPr>
                <a:r>
                  <a:rPr lang="en-US" dirty="0"/>
                  <a:t>where </a:t>
                </a:r>
                <a:r>
                  <a:rPr lang="en-US" i="1" dirty="0"/>
                  <a:t>T </a:t>
                </a:r>
                <a:r>
                  <a:rPr lang="en-US" dirty="0"/>
                  <a:t>is a decision (sub) tree, </a:t>
                </a:r>
                <a14:m>
                  <m:oMath xmlns:m="http://schemas.openxmlformats.org/officeDocument/2006/math">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a:t> is 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a:t> is the parameter for penalizing model complexity.</a:t>
                </a:r>
              </a:p>
              <a:p>
                <a:pPr>
                  <a:spcAft>
                    <a:spcPts val="15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1597" b="-1485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511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3192"/>
            <a:ext cx="9754828" cy="5487092"/>
          </a:xfrm>
        </p:spPr>
      </p:pic>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25206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896" y="1098902"/>
            <a:ext cx="9006464" cy="5066137"/>
          </a:xfrm>
        </p:spPr>
      </p:pic>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32405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755" y="917822"/>
            <a:ext cx="9747515" cy="5482978"/>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353251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024" y="983807"/>
            <a:ext cx="9180669" cy="5164127"/>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85592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1782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75582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A preview for Wednesday</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264648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8700</TotalTime>
  <Words>2707</Words>
  <Application>Microsoft Macintosh PowerPoint</Application>
  <PresentationFormat>Widescreen</PresentationFormat>
  <Paragraphs>269</Paragraphs>
  <Slides>53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Cambria Math</vt:lpstr>
      <vt:lpstr>Courier</vt:lpstr>
      <vt:lpstr>Karla</vt:lpstr>
      <vt:lpstr>GEC_template</vt:lpstr>
      <vt:lpstr>Lecture 15: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A preview for Wednesday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265</cp:revision>
  <cp:lastPrinted>2018-10-31T16:50:06Z</cp:lastPrinted>
  <dcterms:created xsi:type="dcterms:W3CDTF">2018-07-11T02:31:23Z</dcterms:created>
  <dcterms:modified xsi:type="dcterms:W3CDTF">2018-10-31T16:50:07Z</dcterms:modified>
</cp:coreProperties>
</file>